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31"/>
  </p:notesMasterIdLst>
  <p:sldIdLst>
    <p:sldId id="256" r:id="rId2"/>
    <p:sldId id="257" r:id="rId3"/>
    <p:sldId id="260" r:id="rId4"/>
    <p:sldId id="261" r:id="rId5"/>
    <p:sldId id="262" r:id="rId6"/>
    <p:sldId id="263" r:id="rId7"/>
    <p:sldId id="266" r:id="rId8"/>
    <p:sldId id="264" r:id="rId9"/>
    <p:sldId id="267" r:id="rId10"/>
    <p:sldId id="268" r:id="rId11"/>
    <p:sldId id="269" r:id="rId12"/>
    <p:sldId id="270" r:id="rId13"/>
    <p:sldId id="294" r:id="rId14"/>
    <p:sldId id="272" r:id="rId15"/>
    <p:sldId id="288" r:id="rId16"/>
    <p:sldId id="271" r:id="rId17"/>
    <p:sldId id="289" r:id="rId18"/>
    <p:sldId id="293" r:id="rId19"/>
    <p:sldId id="273" r:id="rId20"/>
    <p:sldId id="287" r:id="rId21"/>
    <p:sldId id="291" r:id="rId22"/>
    <p:sldId id="292" r:id="rId23"/>
    <p:sldId id="290" r:id="rId24"/>
    <p:sldId id="275" r:id="rId25"/>
    <p:sldId id="277" r:id="rId26"/>
    <p:sldId id="278" r:id="rId27"/>
    <p:sldId id="276" r:id="rId28"/>
    <p:sldId id="279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98E"/>
    <a:srgbClr val="17FF00"/>
    <a:srgbClr val="70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90398"/>
  </p:normalViewPr>
  <p:slideViewPr>
    <p:cSldViewPr snapToGrid="0">
      <p:cViewPr>
        <p:scale>
          <a:sx n="101" d="100"/>
          <a:sy n="101" d="100"/>
        </p:scale>
        <p:origin x="1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2FB41-9D35-0B42-85DF-54706F2D9CC0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D1A23-6097-C64F-896F-53F3C8F29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6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Repeatable: if the same patch occurs elsewhere, does it have the same feature?</a:t>
            </a:r>
          </a:p>
          <a:p>
            <a:pPr marL="171450" indent="-171450">
              <a:buFontTx/>
              <a:buChar char="-"/>
            </a:pPr>
            <a:r>
              <a:rPr lang="en-US" dirty="0"/>
              <a:t>Reliability: is a region reliable for matching?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D1A23-6097-C64F-896F-53F3C8F29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9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Repeatable: if the same patch occurs elsewhere, does it have the same feature?</a:t>
            </a:r>
          </a:p>
          <a:p>
            <a:pPr marL="171450" indent="-171450">
              <a:buFontTx/>
              <a:buChar char="-"/>
            </a:pPr>
            <a:r>
              <a:rPr lang="en-US" dirty="0"/>
              <a:t>Reliability: is a region reliable for matching?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D1A23-6097-C64F-896F-53F3C8F296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80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note an interesting pattern that emerges as a result of the introduced priors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D1A23-6097-C64F-896F-53F3C8F296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6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note an interesting pattern that emerges as a result of the introduced priors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D1A23-6097-C64F-896F-53F3C8F296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1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178DC3F-9031-2DF1-A90E-F12083605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7717" y="6332641"/>
            <a:ext cx="893533" cy="510860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A5D22ACE-CCB5-3AD5-7F17-8E1174071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610" b="27910"/>
          <a:stretch/>
        </p:blipFill>
        <p:spPr>
          <a:xfrm>
            <a:off x="633233" y="6328742"/>
            <a:ext cx="1771050" cy="489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349F7D-4141-7118-4043-66E37405C9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11686" y="6357600"/>
            <a:ext cx="433387" cy="4532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78531D-45B4-277B-5EED-B45872F00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55604"/>
          <a:stretch/>
        </p:blipFill>
        <p:spPr>
          <a:xfrm>
            <a:off x="10796776" y="6357973"/>
            <a:ext cx="646464" cy="4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/>
          <a:lstStyle/>
          <a:p>
            <a:fld id="{4EC743F4-8769-40B4-85DF-6CB8DE9F66AA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/>
          <a:lstStyle/>
          <a:p>
            <a:fld id="{4EC743F4-8769-40B4-85DF-6CB8DE9F66AA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1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D2E1075-7AB3-87C6-FDD5-4C4EFC4D4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7717" y="6332641"/>
            <a:ext cx="893533" cy="510860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707797FF-B4F0-3763-5091-EA95EC847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610" b="27910"/>
          <a:stretch/>
        </p:blipFill>
        <p:spPr>
          <a:xfrm>
            <a:off x="633233" y="6328742"/>
            <a:ext cx="1771050" cy="48965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997D86-0F17-0875-6A83-AC6AC1F3D9C7}"/>
              </a:ext>
            </a:extLst>
          </p:cNvPr>
          <p:cNvGrpSpPr/>
          <p:nvPr userDrawn="1"/>
        </p:nvGrpSpPr>
        <p:grpSpPr>
          <a:xfrm>
            <a:off x="10796776" y="6357600"/>
            <a:ext cx="1148297" cy="461174"/>
            <a:chOff x="10796776" y="6357600"/>
            <a:chExt cx="1148297" cy="4611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98076A-CB9D-0BD0-5F97-8B972C4E1E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511686" y="6357600"/>
              <a:ext cx="433387" cy="4532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1E8014-2ACF-5F5A-7BD4-7A75C297D7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55604"/>
            <a:stretch/>
          </p:blipFill>
          <p:spPr>
            <a:xfrm>
              <a:off x="10796776" y="6357973"/>
              <a:ext cx="646464" cy="46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87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/>
          <a:lstStyle/>
          <a:p>
            <a:fld id="{4EC743F4-8769-40B4-85DF-6CB8DE9F66AA}" type="datetimeFigureOut">
              <a:rPr lang="en-US" smtClean="0"/>
              <a:t>10/20/22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53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/>
          <a:lstStyle/>
          <a:p>
            <a:fld id="{4EC743F4-8769-40B4-85DF-6CB8DE9F66AA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4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/>
          <a:lstStyle/>
          <a:p>
            <a:fld id="{4EC743F4-8769-40B4-85DF-6CB8DE9F66AA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5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/>
          <a:lstStyle/>
          <a:p>
            <a:fld id="{4EC743F4-8769-40B4-85DF-6CB8DE9F66AA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2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/>
          <a:lstStyle/>
          <a:p>
            <a:fld id="{4EC743F4-8769-40B4-85DF-6CB8DE9F66AA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9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/>
          <a:lstStyle/>
          <a:p>
            <a:fld id="{4EC743F4-8769-40B4-85DF-6CB8DE9F66AA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985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/>
          <a:lstStyle/>
          <a:p>
            <a:fld id="{4EC743F4-8769-40B4-85DF-6CB8DE9F66AA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15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17D3011-1C82-14DA-16E4-0D2DE429C98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87717" y="6332641"/>
            <a:ext cx="893533" cy="510860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617CD4C8-3FB8-8DE4-D6BD-64CA8A169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16610" b="27910"/>
          <a:stretch/>
        </p:blipFill>
        <p:spPr>
          <a:xfrm>
            <a:off x="633233" y="6328742"/>
            <a:ext cx="1771050" cy="489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6E3AA-D9AF-D5E3-F0E7-C34D7949ADD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11686" y="6357600"/>
            <a:ext cx="433387" cy="453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28D5C1-4024-F0E2-4506-F19FCE864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55604"/>
          <a:stretch/>
        </p:blipFill>
        <p:spPr>
          <a:xfrm>
            <a:off x="10796776" y="6357973"/>
            <a:ext cx="646464" cy="4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2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OEyUgSH2c&amp;list=PL8FnQMH2k7jzPrxqdYufoiYVHim8PyZWd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4CA2EAD-E7C7-4F64-924A-52D34FD75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60301-E406-0E3F-FD00-819EEB3CC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975" y="1080000"/>
            <a:ext cx="6307200" cy="2185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dirty="0"/>
              <a:t>C-3PO: Towards Rotation Equivariant Feature Detection and Description </a:t>
            </a:r>
            <a:br>
              <a:rPr lang="en-US" sz="3700" b="1" dirty="0"/>
            </a:br>
            <a:endParaRPr lang="en-US" sz="3700" b="1" dirty="0"/>
          </a:p>
        </p:txBody>
      </p:sp>
      <p:pic>
        <p:nvPicPr>
          <p:cNvPr id="14" name="Picture 3" descr="A pink and blue sky&#10;&#10;Description automatically generated with low confidence">
            <a:extLst>
              <a:ext uri="{FF2B5EF4-FFF2-40B4-BE49-F238E27FC236}">
                <a16:creationId xmlns:a16="http://schemas.microsoft.com/office/drawing/2014/main" id="{BDF5022C-E6FB-4985-A650-C2947E45A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41" r="17037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9575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C267C75C-BD0F-4FDB-C33E-0A95FA492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448" y="6048362"/>
            <a:ext cx="1265401" cy="723468"/>
          </a:xfrm>
          <a:prstGeom prst="rect">
            <a:avLst/>
          </a:prstGeom>
        </p:spPr>
      </p:pic>
      <p:pic>
        <p:nvPicPr>
          <p:cNvPr id="27" name="Picture 26" descr="Text&#10;&#10;Description automatically generated with medium confidence">
            <a:extLst>
              <a:ext uri="{FF2B5EF4-FFF2-40B4-BE49-F238E27FC236}">
                <a16:creationId xmlns:a16="http://schemas.microsoft.com/office/drawing/2014/main" id="{078749E4-6658-2CF4-B820-DC17E85B8F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10" b="27910"/>
          <a:stretch/>
        </p:blipFill>
        <p:spPr>
          <a:xfrm>
            <a:off x="4075949" y="6105601"/>
            <a:ext cx="2158271" cy="5967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E80943-E7A3-9876-8037-47CE3EFAA8A5}"/>
              </a:ext>
            </a:extLst>
          </p:cNvPr>
          <p:cNvSpPr txBox="1"/>
          <p:nvPr/>
        </p:nvSpPr>
        <p:spPr>
          <a:xfrm>
            <a:off x="3863955" y="3808813"/>
            <a:ext cx="8328025" cy="87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Piyush Bagad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        Floor Eijkelboom*       Mark Fokkema*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Danilo de Goede*        Paul Hilders*        Miltiadis Kofinas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D95DAAE-2C4F-8177-5158-44F2F92C9FCE}"/>
              </a:ext>
            </a:extLst>
          </p:cNvPr>
          <p:cNvGrpSpPr/>
          <p:nvPr/>
        </p:nvGrpSpPr>
        <p:grpSpPr>
          <a:xfrm>
            <a:off x="10597100" y="6139814"/>
            <a:ext cx="1400600" cy="562503"/>
            <a:chOff x="10796776" y="6357600"/>
            <a:chExt cx="1148297" cy="46117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3AB647E-7085-9588-ED77-DE657966E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511686" y="6357600"/>
              <a:ext cx="433387" cy="45323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115102B-D957-E30A-C481-CED410D1AD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r="55604"/>
            <a:stretch/>
          </p:blipFill>
          <p:spPr>
            <a:xfrm>
              <a:off x="10796776" y="6357973"/>
              <a:ext cx="646464" cy="46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978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0100-38E6-2DF2-2BC5-412DEB48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0856-3B20-6945-7ECD-451449EC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Handling affine distortions, for e.g., rotations</a:t>
            </a:r>
          </a:p>
          <a:p>
            <a:r>
              <a:rPr lang="en-US" dirty="0"/>
              <a:t>Inherent local nature of the task! </a:t>
            </a:r>
          </a:p>
        </p:txBody>
      </p:sp>
    </p:spTree>
    <p:extLst>
      <p:ext uri="{BB962C8B-B14F-4D97-AF65-F5344CB8AC3E}">
        <p14:creationId xmlns:p14="http://schemas.microsoft.com/office/powerpoint/2010/main" val="1895285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0100-38E6-2DF2-2BC5-412DEB48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0856-3B20-6945-7ECD-451449EC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Handling affine distortions, for e.g., rotations</a:t>
            </a:r>
          </a:p>
          <a:p>
            <a:r>
              <a:rPr lang="en-US" dirty="0"/>
              <a:t>Inherent local nature of the task!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57DB5-FCF9-1625-A28A-F2AD54E6D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919" y="4280307"/>
            <a:ext cx="1325380" cy="1783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B8878C-1693-3BF1-8F86-F385A7AA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326" y="3966542"/>
            <a:ext cx="2419377" cy="24110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1C8412-18FD-7A92-8FD3-332E97CAEEB6}"/>
              </a:ext>
            </a:extLst>
          </p:cNvPr>
          <p:cNvSpPr/>
          <p:nvPr/>
        </p:nvSpPr>
        <p:spPr>
          <a:xfrm>
            <a:off x="3735092" y="4649492"/>
            <a:ext cx="604433" cy="666427"/>
          </a:xfrm>
          <a:prstGeom prst="rect">
            <a:avLst/>
          </a:prstGeom>
          <a:solidFill>
            <a:srgbClr val="FF0000">
              <a:alpha val="15000"/>
            </a:srgb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0D4CE-10A5-25CC-15EB-48370A80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8327994" y="4280304"/>
            <a:ext cx="1325380" cy="178353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42BED3-226E-A45F-09CB-B8985F353E8D}"/>
              </a:ext>
            </a:extLst>
          </p:cNvPr>
          <p:cNvCxnSpPr>
            <a:cxnSpLocks/>
          </p:cNvCxnSpPr>
          <p:nvPr/>
        </p:nvCxnSpPr>
        <p:spPr>
          <a:xfrm flipV="1">
            <a:off x="4339525" y="4280307"/>
            <a:ext cx="1471394" cy="384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9E1AD5-7E3B-9202-5AA3-89EE4E4C289B}"/>
              </a:ext>
            </a:extLst>
          </p:cNvPr>
          <p:cNvCxnSpPr>
            <a:cxnSpLocks/>
          </p:cNvCxnSpPr>
          <p:nvPr/>
        </p:nvCxnSpPr>
        <p:spPr>
          <a:xfrm>
            <a:off x="4339525" y="5315919"/>
            <a:ext cx="1471394" cy="786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BC8CCA-67A8-0B8E-327C-B688A80E9500}"/>
              </a:ext>
            </a:extLst>
          </p:cNvPr>
          <p:cNvSpPr/>
          <p:nvPr/>
        </p:nvSpPr>
        <p:spPr>
          <a:xfrm>
            <a:off x="6379933" y="4538319"/>
            <a:ext cx="155047" cy="1550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479B758-8CE5-81A1-EDC0-DDA9D34FB0EE}"/>
              </a:ext>
            </a:extLst>
          </p:cNvPr>
          <p:cNvSpPr/>
          <p:nvPr/>
        </p:nvSpPr>
        <p:spPr>
          <a:xfrm rot="8100000">
            <a:off x="9249007" y="4664797"/>
            <a:ext cx="155047" cy="1550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03A7F90-0488-BBCD-B64C-D421EEE6B231}"/>
              </a:ext>
            </a:extLst>
          </p:cNvPr>
          <p:cNvSpPr txBox="1">
            <a:spLocks/>
          </p:cNvSpPr>
          <p:nvPr/>
        </p:nvSpPr>
        <p:spPr>
          <a:xfrm>
            <a:off x="5810919" y="3402892"/>
            <a:ext cx="5539167" cy="6618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i="1" dirty="0"/>
              <a:t>Pixel values around       may be very different due to interpolation artifacts!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359E7D-F030-BD60-920D-AA357BE607B5}"/>
              </a:ext>
            </a:extLst>
          </p:cNvPr>
          <p:cNvSpPr/>
          <p:nvPr/>
        </p:nvSpPr>
        <p:spPr>
          <a:xfrm>
            <a:off x="8109608" y="3513670"/>
            <a:ext cx="155047" cy="1550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2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5614-068A-02EE-38A1-C0835D07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7805-F82A-E6E1-356C-023303711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methods based on deep networks (e.g., R2D2) have shown promise in learning to detect and describe key-points</a:t>
            </a:r>
          </a:p>
          <a:p>
            <a:r>
              <a:rPr lang="en-US" dirty="0"/>
              <a:t>However, most methods use data augmentation for rotation-invariance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rPr>
              <a:t>Does not guarantee invariance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rPr>
              <a:t>Introduces redundancy in learnt features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rPr>
              <a:t>Applies to the whole network caring about priors over each layer</a:t>
            </a:r>
          </a:p>
        </p:txBody>
      </p:sp>
    </p:spTree>
    <p:extLst>
      <p:ext uri="{BB962C8B-B14F-4D97-AF65-F5344CB8AC3E}">
        <p14:creationId xmlns:p14="http://schemas.microsoft.com/office/powerpoint/2010/main" val="315579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76163-AC4F-C05F-4A47-82753B06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388AE-F551-20EC-CF3D-6C07F0207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don’t we try and make the feature matching architecture itself invariant to rotations?</a:t>
            </a:r>
          </a:p>
        </p:txBody>
      </p:sp>
    </p:spTree>
    <p:extLst>
      <p:ext uri="{BB962C8B-B14F-4D97-AF65-F5344CB8AC3E}">
        <p14:creationId xmlns:p14="http://schemas.microsoft.com/office/powerpoint/2010/main" val="2670965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2D2D-A8EE-DFC8-B34B-47EC554E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R2D2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5D9CE-8ABC-1452-286F-E36066D60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insight: good key-points should not just be </a:t>
            </a:r>
            <a:r>
              <a:rPr lang="en-US" i="1" u="sng" dirty="0"/>
              <a:t>repeatable</a:t>
            </a:r>
            <a:r>
              <a:rPr lang="en-US" dirty="0"/>
              <a:t> but also </a:t>
            </a:r>
            <a:r>
              <a:rPr lang="en-US" i="1" u="sng" dirty="0"/>
              <a:t>reliable</a:t>
            </a:r>
          </a:p>
        </p:txBody>
      </p:sp>
    </p:spTree>
    <p:extLst>
      <p:ext uri="{BB962C8B-B14F-4D97-AF65-F5344CB8AC3E}">
        <p14:creationId xmlns:p14="http://schemas.microsoft.com/office/powerpoint/2010/main" val="3837276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2D2D-A8EE-DFC8-B34B-47EC554E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R2D2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5D9CE-8ABC-1452-286F-E36066D60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insight: good key-points should not just be </a:t>
            </a:r>
            <a:r>
              <a:rPr lang="en-US" i="1" dirty="0"/>
              <a:t>repeatable</a:t>
            </a:r>
            <a:r>
              <a:rPr lang="en-US" dirty="0"/>
              <a:t> but also </a:t>
            </a:r>
            <a:r>
              <a:rPr lang="en-US" i="1" dirty="0"/>
              <a:t>reliable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FBA288-0A99-A79B-4E0D-7EDDC4020350}"/>
              </a:ext>
            </a:extLst>
          </p:cNvPr>
          <p:cNvGrpSpPr/>
          <p:nvPr/>
        </p:nvGrpSpPr>
        <p:grpSpPr>
          <a:xfrm>
            <a:off x="1319964" y="2546052"/>
            <a:ext cx="9552072" cy="2851137"/>
            <a:chOff x="1126273" y="2546052"/>
            <a:chExt cx="9552072" cy="2851137"/>
          </a:xfrm>
        </p:grpSpPr>
        <p:pic>
          <p:nvPicPr>
            <p:cNvPr id="7" name="Picture 6" descr="Graphical user interface, application, Teams&#10;&#10;Description automatically generated">
              <a:extLst>
                <a:ext uri="{FF2B5EF4-FFF2-40B4-BE49-F238E27FC236}">
                  <a16:creationId xmlns:a16="http://schemas.microsoft.com/office/drawing/2014/main" id="{0C5265DB-778F-8771-C192-F3ED74F5E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6273" y="2546052"/>
              <a:ext cx="9552072" cy="285113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61002F-C0C3-ED96-88D7-67C77632FEF5}"/>
                </a:ext>
              </a:extLst>
            </p:cNvPr>
            <p:cNvSpPr/>
            <p:nvPr/>
          </p:nvSpPr>
          <p:spPr>
            <a:xfrm>
              <a:off x="1326995" y="3512634"/>
              <a:ext cx="5274527" cy="1092820"/>
            </a:xfrm>
            <a:prstGeom prst="rect">
              <a:avLst/>
            </a:prstGeom>
            <a:solidFill>
              <a:schemeClr val="bg2">
                <a:alpha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1B48DE-E9CB-11B0-63D5-7E835CF34328}"/>
                </a:ext>
              </a:extLst>
            </p:cNvPr>
            <p:cNvSpPr txBox="1"/>
            <p:nvPr/>
          </p:nvSpPr>
          <p:spPr>
            <a:xfrm>
              <a:off x="2419813" y="3880625"/>
              <a:ext cx="3088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Convolutional Layers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785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C9FA5-BF48-536E-2A63-C837EBB63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97C25-CAC8-595E-F006-2AA49808E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directly inject geometric priors to a deep detect-and-describe model?</a:t>
            </a:r>
          </a:p>
        </p:txBody>
      </p:sp>
    </p:spTree>
    <p:extLst>
      <p:ext uri="{BB962C8B-B14F-4D97-AF65-F5344CB8AC3E}">
        <p14:creationId xmlns:p14="http://schemas.microsoft.com/office/powerpoint/2010/main" val="1246310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00A5-9712-4E48-ECE8-23277711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Group-equivariance in CNNs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BC01-E96C-D0C0-6799-DA29C2EC8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4611A-7763-1D8B-FDAF-300788BC8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4"/>
          <a:stretch/>
        </p:blipFill>
        <p:spPr>
          <a:xfrm>
            <a:off x="1716138" y="2700668"/>
            <a:ext cx="8759723" cy="26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79DC0-A322-A6AC-64E6-097E198C7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Group-equivariance in CNNs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8B7CF-026C-6AF0-AA47-3BFF5DD3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2217208"/>
            <a:ext cx="11036300" cy="3409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8649B9-C69E-F9BA-BB18-1CED671FBB90}"/>
              </a:ext>
            </a:extLst>
          </p:cNvPr>
          <p:cNvSpPr txBox="1"/>
          <p:nvPr/>
        </p:nvSpPr>
        <p:spPr>
          <a:xfrm>
            <a:off x="7797800" y="5753100"/>
            <a:ext cx="414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credits: Erik Bekkers, </a:t>
            </a:r>
            <a:r>
              <a:rPr lang="en-US" sz="1100" dirty="0">
                <a:hlinkClick r:id="rId3"/>
              </a:rPr>
              <a:t>Group Equivariant Deep Learning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30053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C9FA5-BF48-536E-2A63-C837EBB63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97C25-CAC8-595E-F006-2AA49808E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layer </a:t>
            </a:r>
            <a:r>
              <a:rPr lang="en-US" dirty="0">
                <a:sym typeface="Wingdings" pitchFamily="2" charset="2"/>
              </a:rPr>
              <a:t> G-convolutional layer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E9412C-94D7-CF02-4BE1-731A5817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88" y="2445602"/>
            <a:ext cx="9126424" cy="30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C94D4-AB79-CE81-1E9F-37F3D034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Feature Matching: A quick recap!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D115D-C6FE-2738-A6A6-8B78E62DB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1778421"/>
            <a:ext cx="6896100" cy="4343400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8F74EF3-6CA3-F7A9-EB20-5427C482C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86" y="6121821"/>
            <a:ext cx="3174827" cy="6618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Input: Pair of images!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3CD5D23-EBB0-96D2-B22E-69F11A55092F}"/>
              </a:ext>
            </a:extLst>
          </p:cNvPr>
          <p:cNvSpPr txBox="1">
            <a:spLocks/>
          </p:cNvSpPr>
          <p:nvPr/>
        </p:nvSpPr>
        <p:spPr>
          <a:xfrm>
            <a:off x="3647731" y="1508125"/>
            <a:ext cx="1233187" cy="3737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400" dirty="0"/>
              <a:t>Source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7BC72-6125-DAFD-4120-5B022F91DAB9}"/>
              </a:ext>
            </a:extLst>
          </p:cNvPr>
          <p:cNvSpPr txBox="1">
            <a:spLocks/>
          </p:cNvSpPr>
          <p:nvPr/>
        </p:nvSpPr>
        <p:spPr>
          <a:xfrm>
            <a:off x="7311084" y="1508125"/>
            <a:ext cx="1233187" cy="3737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400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4275067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6A72-8CE0-5AD5-9D3D-8CA5B98F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Quantitative</a:t>
            </a:r>
          </a:p>
        </p:txBody>
      </p:sp>
    </p:spTree>
    <p:extLst>
      <p:ext uri="{BB962C8B-B14F-4D97-AF65-F5344CB8AC3E}">
        <p14:creationId xmlns:p14="http://schemas.microsoft.com/office/powerpoint/2010/main" val="2571476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6A72-8CE0-5AD5-9D3D-8CA5B98F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Quantitative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6B799E9E-73BC-6BD3-66C6-5AC20F9FC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75" y="1508125"/>
            <a:ext cx="9855714" cy="50296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2B8DF5-97AB-3E2E-E77F-57FC7ECA7072}"/>
              </a:ext>
            </a:extLst>
          </p:cNvPr>
          <p:cNvSpPr/>
          <p:nvPr/>
        </p:nvSpPr>
        <p:spPr>
          <a:xfrm>
            <a:off x="2290120" y="1862254"/>
            <a:ext cx="7389139" cy="419285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813BE6-2476-4DDD-AB41-9D7245BFF699}"/>
              </a:ext>
            </a:extLst>
          </p:cNvPr>
          <p:cNvSpPr/>
          <p:nvPr/>
        </p:nvSpPr>
        <p:spPr>
          <a:xfrm>
            <a:off x="9901879" y="1862254"/>
            <a:ext cx="1751825" cy="156674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40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6A72-8CE0-5AD5-9D3D-8CA5B98F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Quantitative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813BE6-2476-4DDD-AB41-9D7245BFF699}"/>
              </a:ext>
            </a:extLst>
          </p:cNvPr>
          <p:cNvSpPr/>
          <p:nvPr/>
        </p:nvSpPr>
        <p:spPr>
          <a:xfrm>
            <a:off x="9901879" y="2532807"/>
            <a:ext cx="1751825" cy="89619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1A8A1-C1A7-F3DB-112F-7500A83C0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656" y="1508126"/>
            <a:ext cx="8785761" cy="489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13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6A72-8CE0-5AD5-9D3D-8CA5B98F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Quantitative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6B799E9E-73BC-6BD3-66C6-5AC20F9FC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875" y="1508125"/>
            <a:ext cx="9855714" cy="502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98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8E5E-899F-EB07-5207-30370DE3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Qualitative</a:t>
            </a:r>
          </a:p>
        </p:txBody>
      </p:sp>
      <p:pic>
        <p:nvPicPr>
          <p:cNvPr id="10" name="Content Placeholder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9FCD8F39-1DFD-E665-60DA-551BC07D1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802" y="1508125"/>
            <a:ext cx="8198395" cy="4618814"/>
          </a:xfrm>
        </p:spPr>
      </p:pic>
    </p:spTree>
    <p:extLst>
      <p:ext uri="{BB962C8B-B14F-4D97-AF65-F5344CB8AC3E}">
        <p14:creationId xmlns:p14="http://schemas.microsoft.com/office/powerpoint/2010/main" val="3865438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4966-10AA-61A1-76FF-B62646E6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Qualitative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8486-9EFA-2B17-1CCF-8387A812C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685925"/>
            <a:ext cx="5106600" cy="4040191"/>
          </a:xfrm>
        </p:spPr>
        <p:txBody>
          <a:bodyPr/>
          <a:lstStyle/>
          <a:p>
            <a:r>
              <a:rPr lang="en-US" dirty="0"/>
              <a:t>Vanilla R2D2 tends to detect too many key-points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BA56B-07FC-A7A2-6F48-389CF503F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602"/>
          <a:stretch/>
        </p:blipFill>
        <p:spPr>
          <a:xfrm>
            <a:off x="6058685" y="712694"/>
            <a:ext cx="3004633" cy="54315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4788A3C-DFAF-2599-6EE6-5C66E0A721E0}"/>
              </a:ext>
            </a:extLst>
          </p:cNvPr>
          <p:cNvSpPr/>
          <p:nvPr/>
        </p:nvSpPr>
        <p:spPr>
          <a:xfrm>
            <a:off x="7561001" y="2568388"/>
            <a:ext cx="968188" cy="968188"/>
          </a:xfrm>
          <a:prstGeom prst="ellipse">
            <a:avLst/>
          </a:prstGeom>
          <a:solidFill>
            <a:srgbClr val="17FF00">
              <a:alpha val="40000"/>
            </a:srgbClr>
          </a:solidFill>
          <a:ln>
            <a:solidFill>
              <a:srgbClr val="17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12BAAF-2DD1-C54E-152F-3143EC681DAA}"/>
              </a:ext>
            </a:extLst>
          </p:cNvPr>
          <p:cNvSpPr/>
          <p:nvPr/>
        </p:nvSpPr>
        <p:spPr>
          <a:xfrm>
            <a:off x="6462824" y="1012719"/>
            <a:ext cx="495406" cy="495406"/>
          </a:xfrm>
          <a:prstGeom prst="ellipse">
            <a:avLst/>
          </a:prstGeom>
          <a:solidFill>
            <a:srgbClr val="17FF00">
              <a:alpha val="40000"/>
            </a:srgbClr>
          </a:solidFill>
          <a:ln>
            <a:solidFill>
              <a:srgbClr val="17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14FE97-D823-ABF3-F590-9EE45DAEE218}"/>
              </a:ext>
            </a:extLst>
          </p:cNvPr>
          <p:cNvSpPr/>
          <p:nvPr/>
        </p:nvSpPr>
        <p:spPr>
          <a:xfrm>
            <a:off x="6779169" y="2933066"/>
            <a:ext cx="495406" cy="495406"/>
          </a:xfrm>
          <a:prstGeom prst="ellipse">
            <a:avLst/>
          </a:prstGeom>
          <a:solidFill>
            <a:srgbClr val="17FF00">
              <a:alpha val="40000"/>
            </a:srgbClr>
          </a:solidFill>
          <a:ln>
            <a:solidFill>
              <a:srgbClr val="17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8B2980-FE8C-93BF-A766-528A2835117C}"/>
              </a:ext>
            </a:extLst>
          </p:cNvPr>
          <p:cNvSpPr/>
          <p:nvPr/>
        </p:nvSpPr>
        <p:spPr>
          <a:xfrm>
            <a:off x="7928554" y="4112745"/>
            <a:ext cx="968188" cy="968188"/>
          </a:xfrm>
          <a:prstGeom prst="ellipse">
            <a:avLst/>
          </a:prstGeom>
          <a:solidFill>
            <a:srgbClr val="17FF00">
              <a:alpha val="40000"/>
            </a:srgbClr>
          </a:solidFill>
          <a:ln>
            <a:solidFill>
              <a:srgbClr val="17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2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4966-10AA-61A1-76FF-B62646E6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Qualitative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8486-9EFA-2B17-1CCF-8387A812C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685925"/>
            <a:ext cx="5106600" cy="4040191"/>
          </a:xfrm>
        </p:spPr>
        <p:txBody>
          <a:bodyPr/>
          <a:lstStyle/>
          <a:p>
            <a:r>
              <a:rPr lang="en-US" dirty="0"/>
              <a:t>Vanilla R2D2 tends to detect too many key-points</a:t>
            </a:r>
          </a:p>
          <a:p>
            <a:r>
              <a:rPr lang="en-US" dirty="0"/>
              <a:t>Our model variants tend to detect </a:t>
            </a:r>
            <a:r>
              <a:rPr lang="en-US" u="sng" dirty="0"/>
              <a:t>few</a:t>
            </a:r>
            <a:r>
              <a:rPr lang="en-US" dirty="0"/>
              <a:t> key-points but those are </a:t>
            </a:r>
            <a:r>
              <a:rPr lang="en-US" u="sng" dirty="0"/>
              <a:t>distinctive to rotations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BA56B-07FC-A7A2-6F48-389CF503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685" y="712694"/>
            <a:ext cx="5626809" cy="54315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BAC0E07-9B2F-C2DC-C4BD-26552EBD1F3C}"/>
              </a:ext>
            </a:extLst>
          </p:cNvPr>
          <p:cNvSpPr/>
          <p:nvPr/>
        </p:nvSpPr>
        <p:spPr>
          <a:xfrm>
            <a:off x="10573141" y="1990164"/>
            <a:ext cx="900954" cy="900954"/>
          </a:xfrm>
          <a:prstGeom prst="ellipse">
            <a:avLst/>
          </a:prstGeom>
          <a:solidFill>
            <a:srgbClr val="17FF00">
              <a:alpha val="40000"/>
            </a:srgbClr>
          </a:solidFill>
          <a:ln>
            <a:solidFill>
              <a:srgbClr val="17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C2CADA9-E65B-0C6D-D49F-BE43C4EEF209}"/>
              </a:ext>
            </a:extLst>
          </p:cNvPr>
          <p:cNvSpPr/>
          <p:nvPr/>
        </p:nvSpPr>
        <p:spPr>
          <a:xfrm>
            <a:off x="9044659" y="1298668"/>
            <a:ext cx="900954" cy="900954"/>
          </a:xfrm>
          <a:prstGeom prst="ellipse">
            <a:avLst/>
          </a:prstGeom>
          <a:solidFill>
            <a:srgbClr val="17FF00">
              <a:alpha val="40000"/>
            </a:srgbClr>
          </a:solidFill>
          <a:ln>
            <a:solidFill>
              <a:srgbClr val="17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2160B3-85BB-0846-1054-74C141FF41BB}"/>
              </a:ext>
            </a:extLst>
          </p:cNvPr>
          <p:cNvSpPr/>
          <p:nvPr/>
        </p:nvSpPr>
        <p:spPr>
          <a:xfrm>
            <a:off x="9353941" y="5108855"/>
            <a:ext cx="900954" cy="900954"/>
          </a:xfrm>
          <a:prstGeom prst="ellipse">
            <a:avLst/>
          </a:prstGeom>
          <a:solidFill>
            <a:srgbClr val="17FF00">
              <a:alpha val="40000"/>
            </a:srgbClr>
          </a:solidFill>
          <a:ln>
            <a:solidFill>
              <a:srgbClr val="17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3E6DF1-C342-DB65-122E-CADC07F04E5C}"/>
              </a:ext>
            </a:extLst>
          </p:cNvPr>
          <p:cNvSpPr/>
          <p:nvPr/>
        </p:nvSpPr>
        <p:spPr>
          <a:xfrm>
            <a:off x="10265531" y="3718111"/>
            <a:ext cx="900954" cy="900954"/>
          </a:xfrm>
          <a:prstGeom prst="ellipse">
            <a:avLst/>
          </a:prstGeom>
          <a:solidFill>
            <a:srgbClr val="17FF00">
              <a:alpha val="40000"/>
            </a:srgbClr>
          </a:solidFill>
          <a:ln>
            <a:solidFill>
              <a:srgbClr val="17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1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A13B-D7B1-6B7A-3A4D-11233531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Highlights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D5A26-4137-F334-D86E-C946E4553D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Our proposed approach succeeds in achieving invariance (</a:t>
                </a:r>
                <a:r>
                  <a:rPr lang="en-US" u="sng" dirty="0"/>
                  <a:t>up to </a:t>
                </a:r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90°</m:t>
                    </m:r>
                  </m:oMath>
                </a14:m>
                <a:r>
                  <a:rPr lang="en-US" u="sng" dirty="0"/>
                  <a:t> rotations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Despite a strong prior, the method still struggles at </a:t>
                </a:r>
                <a14:m>
                  <m:oMath xmlns:m="http://schemas.openxmlformats.org/officeDocument/2006/math">
                    <m:r>
                      <a:rPr lang="en-US" b="0" i="0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~45</m:t>
                    </m:r>
                    <m:r>
                      <a:rPr lang="en-US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u="sng" dirty="0"/>
                  <a:t> rotations</a:t>
                </a:r>
                <a:endParaRPr lang="en-US" dirty="0"/>
              </a:p>
              <a:p>
                <a:r>
                  <a:rPr lang="en-US" dirty="0"/>
                  <a:t>Surprisingly, continuous variants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are not too much better than the discrete variants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D5A26-4137-F334-D86E-C946E4553D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869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3B29F-9008-0D1F-18FF-2C66E21B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&amp;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36212-79A3-3586-5747-6B11952E6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685925"/>
            <a:ext cx="7730854" cy="4040191"/>
          </a:xfrm>
        </p:spPr>
        <p:txBody>
          <a:bodyPr/>
          <a:lstStyle/>
          <a:p>
            <a:r>
              <a:rPr lang="en-US" dirty="0"/>
              <a:t>Rotation-equivariance priors come at a significant computational cost!</a:t>
            </a:r>
          </a:p>
          <a:p>
            <a:r>
              <a:rPr lang="en-US" dirty="0"/>
              <a:t>Our study is restricted to use the R2D2 backbone but other recent ones can be experimented with!</a:t>
            </a:r>
          </a:p>
          <a:p>
            <a:r>
              <a:rPr lang="en-US" dirty="0"/>
              <a:t>In the future, we’d like to investigate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Why do continuous variants not outperform discrete ones?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Using larger kernels?</a:t>
            </a:r>
          </a:p>
          <a:p>
            <a:pPr marL="7029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Using different interpolation techniques?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E52B0-76FC-80DB-81EC-C8607B5E7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68"/>
          <a:stretch/>
        </p:blipFill>
        <p:spPr>
          <a:xfrm>
            <a:off x="8850859" y="3429000"/>
            <a:ext cx="2659824" cy="2467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3862A-5244-D1A0-0145-2DD5ACD3C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68"/>
          <a:stretch/>
        </p:blipFill>
        <p:spPr>
          <a:xfrm>
            <a:off x="8944989" y="961361"/>
            <a:ext cx="2659823" cy="24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69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2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4CA2EAD-E7C7-4F64-924A-52D34FD75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A896B8-87F4-9679-56C3-600279D0D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975" y="1080000"/>
            <a:ext cx="6307200" cy="21852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Thanks!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C1318-B099-8A83-2EC1-B963B8B63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5975" y="4068000"/>
            <a:ext cx="6307200" cy="17105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i="0"/>
              <a:t>Questions?</a:t>
            </a:r>
          </a:p>
        </p:txBody>
      </p:sp>
      <p:pic>
        <p:nvPicPr>
          <p:cNvPr id="7" name="Picture 6" descr="Sticky notes with question marks">
            <a:extLst>
              <a:ext uri="{FF2B5EF4-FFF2-40B4-BE49-F238E27FC236}">
                <a16:creationId xmlns:a16="http://schemas.microsoft.com/office/drawing/2014/main" id="{FB647E4F-9A18-8106-D268-A64F0EF21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96" r="31595" b="-1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9575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88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C94D4-AB79-CE81-1E9F-37F3D034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Feature Matching: A quick recap!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BF0455C-761E-1AFA-6A05-A584C045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950" y="1778421"/>
            <a:ext cx="6896099" cy="4343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2C98C-9CAF-A6A5-FA29-2D1CFAD21055}"/>
              </a:ext>
            </a:extLst>
          </p:cNvPr>
          <p:cNvSpPr txBox="1">
            <a:spLocks/>
          </p:cNvSpPr>
          <p:nvPr/>
        </p:nvSpPr>
        <p:spPr>
          <a:xfrm>
            <a:off x="4068676" y="6131781"/>
            <a:ext cx="4054646" cy="66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/>
              <a:t>Step 1: Detect “key-points”</a:t>
            </a:r>
          </a:p>
        </p:txBody>
      </p:sp>
    </p:spTree>
    <p:extLst>
      <p:ext uri="{BB962C8B-B14F-4D97-AF65-F5344CB8AC3E}">
        <p14:creationId xmlns:p14="http://schemas.microsoft.com/office/powerpoint/2010/main" val="3946622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C94D4-AB79-CE81-1E9F-37F3D034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Feature Matching: A quick recap!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BF0455C-761E-1AFA-6A05-A584C045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950" y="1778421"/>
            <a:ext cx="6896099" cy="4343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2C98C-9CAF-A6A5-FA29-2D1CFAD21055}"/>
              </a:ext>
            </a:extLst>
          </p:cNvPr>
          <p:cNvSpPr txBox="1">
            <a:spLocks/>
          </p:cNvSpPr>
          <p:nvPr/>
        </p:nvSpPr>
        <p:spPr>
          <a:xfrm>
            <a:off x="4068676" y="6131781"/>
            <a:ext cx="4054646" cy="66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/>
              <a:t>Step 2: Describe “key-points”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760684CD-5006-28C4-E513-036654879E44}"/>
              </a:ext>
            </a:extLst>
          </p:cNvPr>
          <p:cNvSpPr/>
          <p:nvPr/>
        </p:nvSpPr>
        <p:spPr>
          <a:xfrm>
            <a:off x="4695568" y="2038865"/>
            <a:ext cx="210064" cy="778476"/>
          </a:xfrm>
          <a:prstGeom prst="cub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E9ACB4A8-21F6-8F05-1D7B-84A41F1BCCD2}"/>
              </a:ext>
            </a:extLst>
          </p:cNvPr>
          <p:cNvSpPr/>
          <p:nvPr/>
        </p:nvSpPr>
        <p:spPr>
          <a:xfrm>
            <a:off x="3356663" y="2094471"/>
            <a:ext cx="210064" cy="778476"/>
          </a:xfrm>
          <a:prstGeom prst="cube">
            <a:avLst/>
          </a:prstGeom>
          <a:solidFill>
            <a:srgbClr val="70E2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69796DA-2AE4-FBDC-82DC-95188906804B}"/>
              </a:ext>
            </a:extLst>
          </p:cNvPr>
          <p:cNvSpPr/>
          <p:nvPr/>
        </p:nvSpPr>
        <p:spPr>
          <a:xfrm>
            <a:off x="7014776" y="2483709"/>
            <a:ext cx="210064" cy="778476"/>
          </a:xfrm>
          <a:prstGeom prst="cube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418B0465-F907-A25B-41EE-9990F5D01B46}"/>
              </a:ext>
            </a:extLst>
          </p:cNvPr>
          <p:cNvSpPr/>
          <p:nvPr/>
        </p:nvSpPr>
        <p:spPr>
          <a:xfrm>
            <a:off x="8431427" y="4081848"/>
            <a:ext cx="210064" cy="778476"/>
          </a:xfrm>
          <a:prstGeom prst="cub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3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DB5723-339C-C7C2-0DDD-16404850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920" y="1788381"/>
            <a:ext cx="6911719" cy="434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C94D4-AB79-CE81-1E9F-37F3D034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Feature Matching: A quick recap!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2C98C-9CAF-A6A5-FA29-2D1CFAD21055}"/>
              </a:ext>
            </a:extLst>
          </p:cNvPr>
          <p:cNvSpPr txBox="1">
            <a:spLocks/>
          </p:cNvSpPr>
          <p:nvPr/>
        </p:nvSpPr>
        <p:spPr>
          <a:xfrm>
            <a:off x="4068676" y="6131781"/>
            <a:ext cx="4054646" cy="66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/>
              <a:t>Step 3: Match!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4286F1A-E6B0-C262-C4AD-60D17F8C989C}"/>
              </a:ext>
            </a:extLst>
          </p:cNvPr>
          <p:cNvSpPr txBox="1">
            <a:spLocks/>
          </p:cNvSpPr>
          <p:nvPr/>
        </p:nvSpPr>
        <p:spPr>
          <a:xfrm>
            <a:off x="9331623" y="2449419"/>
            <a:ext cx="2416791" cy="66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FF0000">
                    <a:alpha val="60000"/>
                  </a:srgbClr>
                </a:solidFill>
              </a:rPr>
              <a:t>Bad match!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E9C361-E985-7997-6080-31E2D22963AB}"/>
              </a:ext>
            </a:extLst>
          </p:cNvPr>
          <p:cNvCxnSpPr>
            <a:cxnSpLocks/>
          </p:cNvCxnSpPr>
          <p:nvPr/>
        </p:nvCxnSpPr>
        <p:spPr>
          <a:xfrm flipV="1">
            <a:off x="7549978" y="2737377"/>
            <a:ext cx="2220555" cy="1426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7DA37A-D105-D26B-D866-C762173F5190}"/>
              </a:ext>
            </a:extLst>
          </p:cNvPr>
          <p:cNvCxnSpPr>
            <a:cxnSpLocks/>
          </p:cNvCxnSpPr>
          <p:nvPr/>
        </p:nvCxnSpPr>
        <p:spPr>
          <a:xfrm flipH="1" flipV="1">
            <a:off x="2421465" y="2963333"/>
            <a:ext cx="1903400" cy="8054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34E13AD-3629-D280-F660-6F0CAC5BEBC6}"/>
              </a:ext>
            </a:extLst>
          </p:cNvPr>
          <p:cNvSpPr txBox="1">
            <a:spLocks/>
          </p:cNvSpPr>
          <p:nvPr/>
        </p:nvSpPr>
        <p:spPr>
          <a:xfrm>
            <a:off x="224129" y="2657074"/>
            <a:ext cx="2416791" cy="66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0B050"/>
                </a:solidFill>
              </a:rPr>
              <a:t>Good match!</a:t>
            </a:r>
          </a:p>
        </p:txBody>
      </p:sp>
    </p:spTree>
    <p:extLst>
      <p:ext uri="{BB962C8B-B14F-4D97-AF65-F5344CB8AC3E}">
        <p14:creationId xmlns:p14="http://schemas.microsoft.com/office/powerpoint/2010/main" val="49808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0100-38E6-2DF2-2BC5-412DEB48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0856-3B20-6945-7ECD-451449EC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Handling affine distortions, for e.g., rotations</a:t>
            </a:r>
          </a:p>
        </p:txBody>
      </p:sp>
    </p:spTree>
    <p:extLst>
      <p:ext uri="{BB962C8B-B14F-4D97-AF65-F5344CB8AC3E}">
        <p14:creationId xmlns:p14="http://schemas.microsoft.com/office/powerpoint/2010/main" val="398545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0100-38E6-2DF2-2BC5-412DEB48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0856-3B20-6945-7ECD-451449EC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Handling affine distortions, for e.g., rotations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52407-018F-84AA-B760-6F6844C7B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2595" r="659" b="80202"/>
          <a:stretch/>
        </p:blipFill>
        <p:spPr>
          <a:xfrm>
            <a:off x="842784" y="2792344"/>
            <a:ext cx="10506429" cy="2138763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2E270D6-53E3-0A04-13CC-C27D1585A3F9}"/>
              </a:ext>
            </a:extLst>
          </p:cNvPr>
          <p:cNvSpPr txBox="1">
            <a:spLocks/>
          </p:cNvSpPr>
          <p:nvPr/>
        </p:nvSpPr>
        <p:spPr>
          <a:xfrm>
            <a:off x="3620331" y="5108907"/>
            <a:ext cx="4951337" cy="66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3600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"/>
              <a:defRPr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/>
              <a:t>An existing model with no rotations</a:t>
            </a:r>
          </a:p>
        </p:txBody>
      </p:sp>
    </p:spTree>
    <p:extLst>
      <p:ext uri="{BB962C8B-B14F-4D97-AF65-F5344CB8AC3E}">
        <p14:creationId xmlns:p14="http://schemas.microsoft.com/office/powerpoint/2010/main" val="421966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0100-38E6-2DF2-2BC5-412DEB48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0856-3B20-6945-7ECD-451449EC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Handling affine distortions, for e.g., rotations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D2E270D6-53E3-0A04-13CC-C27D1585A3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26416" y="5108907"/>
                <a:ext cx="5539167" cy="6618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60000" indent="-360000" algn="l" defTabSz="914400" rtl="0" eaLnBrk="1" latinLnBrk="0" hangingPunct="1">
                  <a:lnSpc>
                    <a:spcPct val="150000"/>
                  </a:lnSpc>
                  <a:spcBef>
                    <a:spcPts val="10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"/>
                  <a:defRPr sz="2000" kern="1200" spc="5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60000" indent="0" algn="l" defTabSz="914400" rtl="0" eaLnBrk="1" latinLnBrk="0" hangingPunct="1">
                  <a:lnSpc>
                    <a:spcPct val="150000"/>
                  </a:lnSpc>
                  <a:spcBef>
                    <a:spcPts val="500"/>
                  </a:spcBef>
                  <a:buFontTx/>
                  <a:buNone/>
                  <a:defRPr sz="2000" b="0" i="1" kern="1200" spc="50" baseline="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080000" indent="-360000" algn="l" defTabSz="914400" rtl="0" eaLnBrk="1" latinLnBrk="0" hangingPunct="1">
                  <a:lnSpc>
                    <a:spcPct val="150000"/>
                  </a:lnSpc>
                  <a:spcBef>
                    <a:spcPts val="5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"/>
                  <a:defRPr sz="2000" kern="1200" spc="5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0000" indent="0" algn="l" defTabSz="914400" rtl="0" eaLnBrk="1" latinLnBrk="0" hangingPunct="1">
                  <a:lnSpc>
                    <a:spcPct val="150000"/>
                  </a:lnSpc>
                  <a:spcBef>
                    <a:spcPts val="500"/>
                  </a:spcBef>
                  <a:buClr>
                    <a:schemeClr val="accent3"/>
                  </a:buClr>
                  <a:buFontTx/>
                  <a:buNone/>
                  <a:defRPr sz="2000" b="0" i="1" kern="1200" spc="50" baseline="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00000" indent="-360000" algn="l" defTabSz="914400" rtl="0" eaLnBrk="1" latinLnBrk="0" hangingPunct="1">
                  <a:lnSpc>
                    <a:spcPct val="150000"/>
                  </a:lnSpc>
                  <a:spcBef>
                    <a:spcPts val="500"/>
                  </a:spcBef>
                  <a:buClr>
                    <a:schemeClr val="accent3"/>
                  </a:buClr>
                  <a:buFont typeface="Wingdings" panose="05000000000000000000" pitchFamily="2" charset="2"/>
                  <a:buChar char=""/>
                  <a:defRPr sz="2000" kern="1200" spc="5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" panose="05000000000000000000" pitchFamily="2" charset="2"/>
                  <a:buNone/>
                </a:pPr>
                <a:r>
                  <a:rPr lang="en-US" dirty="0"/>
                  <a:t>An existing model with 90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dirty="0"/>
                  <a:t>rotation</a:t>
                </a:r>
              </a:p>
            </p:txBody>
          </p:sp>
        </mc:Choice>
        <mc:Fallback xmlns="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D2E270D6-53E3-0A04-13CC-C27D1585A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416" y="5108907"/>
                <a:ext cx="5539167" cy="6618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CB1CD50-D6EC-8BA9-C0D7-55E5C3E0E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" t="2619" r="767" b="75985"/>
          <a:stretch/>
        </p:blipFill>
        <p:spPr>
          <a:xfrm>
            <a:off x="1323141" y="2588220"/>
            <a:ext cx="9545716" cy="241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1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0100-38E6-2DF2-2BC5-412DEB48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50856-3B20-6945-7ECD-451449EC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Handling affine distortions, for e.g., rotations</a:t>
            </a:r>
          </a:p>
          <a:p>
            <a:pPr lvl="1"/>
            <a:r>
              <a:rPr lang="en-US" dirty="0"/>
              <a:t>- This is critical for tasks such as object tracking, image stitching, computer vision for satellite images!</a:t>
            </a:r>
          </a:p>
        </p:txBody>
      </p:sp>
    </p:spTree>
    <p:extLst>
      <p:ext uri="{BB962C8B-B14F-4D97-AF65-F5344CB8AC3E}">
        <p14:creationId xmlns:p14="http://schemas.microsoft.com/office/powerpoint/2010/main" val="3963390772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LightSeedLeftStep">
      <a:dk1>
        <a:srgbClr val="000000"/>
      </a:dk1>
      <a:lt1>
        <a:srgbClr val="FFFFFF"/>
      </a:lt1>
      <a:dk2>
        <a:srgbClr val="412429"/>
      </a:dk2>
      <a:lt2>
        <a:srgbClr val="E2E8E8"/>
      </a:lt2>
      <a:accent1>
        <a:srgbClr val="C69697"/>
      </a:accent1>
      <a:accent2>
        <a:srgbClr val="BA7F98"/>
      </a:accent2>
      <a:accent3>
        <a:srgbClr val="C493BD"/>
      </a:accent3>
      <a:accent4>
        <a:srgbClr val="AA7FBA"/>
      </a:accent4>
      <a:accent5>
        <a:srgbClr val="A696C6"/>
      </a:accent5>
      <a:accent6>
        <a:srgbClr val="7F84BA"/>
      </a:accent6>
      <a:hlink>
        <a:srgbClr val="568D8D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3827</TotalTime>
  <Words>614</Words>
  <Application>Microsoft Macintosh PowerPoint</Application>
  <PresentationFormat>Widescreen</PresentationFormat>
  <Paragraphs>87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Avenir Next LT Pro</vt:lpstr>
      <vt:lpstr>Calibri</vt:lpstr>
      <vt:lpstr>Cambria Math</vt:lpstr>
      <vt:lpstr>Goudy Old Style</vt:lpstr>
      <vt:lpstr>Times New Roman</vt:lpstr>
      <vt:lpstr>Wingdings</vt:lpstr>
      <vt:lpstr>FrostyVTI</vt:lpstr>
      <vt:lpstr>C-3PO: Towards Rotation Equivariant Feature Detection and Description  </vt:lpstr>
      <vt:lpstr>Local Feature Matching: A quick recap!</vt:lpstr>
      <vt:lpstr>Local Feature Matching: A quick recap!</vt:lpstr>
      <vt:lpstr>Local Feature Matching: A quick recap!</vt:lpstr>
      <vt:lpstr>Local Feature Matching: A quick recap!</vt:lpstr>
      <vt:lpstr>Challenges</vt:lpstr>
      <vt:lpstr>Challenges</vt:lpstr>
      <vt:lpstr>Challenges</vt:lpstr>
      <vt:lpstr>Challenges</vt:lpstr>
      <vt:lpstr>Challenges</vt:lpstr>
      <vt:lpstr>Challenges</vt:lpstr>
      <vt:lpstr>Prior Work</vt:lpstr>
      <vt:lpstr>Our Proposal in a Nutshell</vt:lpstr>
      <vt:lpstr>Background: R2D2</vt:lpstr>
      <vt:lpstr>Background: R2D2</vt:lpstr>
      <vt:lpstr>Our Proposal</vt:lpstr>
      <vt:lpstr>Detour: Group-equivariance in CNNs</vt:lpstr>
      <vt:lpstr>Detour: Group-equivariance in CNNs</vt:lpstr>
      <vt:lpstr>Our Proposal</vt:lpstr>
      <vt:lpstr>Results: Quantitative</vt:lpstr>
      <vt:lpstr>Results: Quantitative</vt:lpstr>
      <vt:lpstr>Results: Quantitative</vt:lpstr>
      <vt:lpstr>Results: Quantitative</vt:lpstr>
      <vt:lpstr>Results: Qualitative</vt:lpstr>
      <vt:lpstr>Results: Qualitative</vt:lpstr>
      <vt:lpstr>Results: Qualitative</vt:lpstr>
      <vt:lpstr>Key Highlights</vt:lpstr>
      <vt:lpstr>Limitations &amp; Future Work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C-3PO: Towards Rotation Equivariant Feature Detection and Description  </dc:title>
  <dc:creator>Piyush Bagad</dc:creator>
  <cp:lastModifiedBy>Piyush Bagad</cp:lastModifiedBy>
  <cp:revision>14</cp:revision>
  <dcterms:created xsi:type="dcterms:W3CDTF">2022-10-16T09:10:33Z</dcterms:created>
  <dcterms:modified xsi:type="dcterms:W3CDTF">2022-10-22T20:55:40Z</dcterms:modified>
</cp:coreProperties>
</file>